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1" r:id="rId3"/>
    <p:sldId id="282" r:id="rId4"/>
    <p:sldId id="283" r:id="rId5"/>
    <p:sldId id="285" r:id="rId6"/>
    <p:sldId id="295" r:id="rId7"/>
    <p:sldId id="296" r:id="rId8"/>
    <p:sldId id="286" r:id="rId9"/>
    <p:sldId id="297" r:id="rId10"/>
    <p:sldId id="288" r:id="rId11"/>
    <p:sldId id="289" r:id="rId12"/>
    <p:sldId id="290" r:id="rId13"/>
    <p:sldId id="291" r:id="rId14"/>
    <p:sldId id="287" r:id="rId15"/>
    <p:sldId id="292" r:id="rId16"/>
    <p:sldId id="293" r:id="rId17"/>
    <p:sldId id="294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80" autoAdjust="0"/>
  </p:normalViewPr>
  <p:slideViewPr>
    <p:cSldViewPr snapToGrid="0" snapToObjects="1">
      <p:cViewPr varScale="1">
        <p:scale>
          <a:sx n="117" d="100"/>
          <a:sy n="117" d="100"/>
        </p:scale>
        <p:origin x="-2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0F16B-68EB-AD4C-B7C1-0215C0370CE1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90F76-699A-E246-BC8C-D66B068C2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8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0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Process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How</a:t>
            </a:r>
            <a:r>
              <a:rPr lang="en-US" baseline="0" dirty="0" smtClean="0"/>
              <a:t> do you choose a code reviewer?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How do you track status and keep it moving?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Standards (Code style, </a:t>
            </a:r>
            <a:r>
              <a:rPr lang="en-US" dirty="0" smtClean="0"/>
              <a:t>Architecture, Testing)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Automate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Save</a:t>
            </a:r>
            <a:r>
              <a:rPr lang="en-US" baseline="0" dirty="0" smtClean="0"/>
              <a:t> the humans for things that require judgment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Tools</a:t>
            </a:r>
            <a:r>
              <a:rPr lang="en-US" baseline="0" dirty="0" smtClean="0"/>
              <a:t> to validate and tools to correct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Disagreements == “How to break a tie”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3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It doesn’t have to be exactly how you would write it.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Opinions</a:t>
            </a:r>
            <a:r>
              <a:rPr lang="en-US" baseline="0" dirty="0" smtClean="0"/>
              <a:t> are still valuable, but facts should be your first choice.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Facts are less likely to be received negatively.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When you cite sources, you are the messenger not the judge.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78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Don’t sweep</a:t>
            </a:r>
            <a:r>
              <a:rPr lang="en-US" baseline="0" dirty="0" smtClean="0"/>
              <a:t> it under the rug.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Watch out for scope creep.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7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This goes for both sides,</a:t>
            </a:r>
            <a:r>
              <a:rPr lang="en-US" baseline="0" dirty="0" smtClean="0"/>
              <a:t> the developer and the reviewer.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Don’t make it personal when you write.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Don’t take it personally when you read.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Code reviews should be a positive experience for both parties.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3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Images courtesy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Shutterstock</a:t>
            </a:r>
            <a:r>
              <a:rPr lang="en-US" baseline="0" dirty="0" smtClean="0"/>
              <a:t> (with the exception of </a:t>
            </a:r>
            <a:r>
              <a:rPr lang="en-US" baseline="0" dirty="0" err="1" smtClean="0"/>
              <a:t>skoop’s</a:t>
            </a:r>
            <a:r>
              <a:rPr lang="en-US" baseline="0" dirty="0" smtClean="0"/>
              <a:t> Twitter avatar)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are hiring!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2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8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6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5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9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1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3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7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7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5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380F-4651-104A-8353-5E28D395B1BB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5CCBB-73C4-764C-874F-59E40A032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sdomoftheelephpant.com" TargetMode="External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6/01/code-reviews-just-do-it.html" TargetMode="External"/><Relationship Id="rId4" Type="http://schemas.openxmlformats.org/officeDocument/2006/relationships/hyperlink" Target="http://amzn.com/0735619670" TargetMode="External"/><Relationship Id="rId5" Type="http://schemas.openxmlformats.org/officeDocument/2006/relationships/hyperlink" Target="http://amzn.com/020173485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entopia.org/blogs/goodmath/2011/07/06/things-everyone-should-do-code-review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utterstock.com/" TargetMode="External"/><Relationship Id="rId4" Type="http://schemas.openxmlformats.org/officeDocument/2006/relationships/hyperlink" Target="http://www.lakekenoshaphp.com/" TargetMode="External"/><Relationship Id="rId5" Type="http://schemas.openxmlformats.org/officeDocument/2006/relationships/hyperlink" Target="mailto:patrick.schwisow@gmail.com" TargetMode="External"/><Relationship Id="rId6" Type="http://schemas.openxmlformats.org/officeDocument/2006/relationships/hyperlink" Target="https://twitter.com/PSchwisow" TargetMode="External"/><Relationship Id="rId7" Type="http://schemas.openxmlformats.org/officeDocument/2006/relationships/hyperlink" Target="https://github.com/PSchwisow/Miscellaneous/" TargetMode="External"/><Relationship Id="rId8" Type="http://schemas.openxmlformats.org/officeDocument/2006/relationships/hyperlink" Target="https://joind.in/talk/view/16017" TargetMode="External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/index.php?title=Code_review&amp;oldid=53020487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1412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Conquering Uncomfortable</a:t>
            </a:r>
            <a:br>
              <a:rPr lang="en-US" dirty="0" smtClean="0"/>
            </a:br>
            <a:r>
              <a:rPr lang="en-US" dirty="0" smtClean="0"/>
              <a:t>Code Reviews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13212"/>
            <a:ext cx="7772400" cy="12990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Patrick Schwisow</a:t>
            </a:r>
          </a:p>
          <a:p>
            <a:r>
              <a:rPr lang="en-US" sz="2800" dirty="0" smtClean="0"/>
              <a:t>Madison PHP Conference—November 14, </a:t>
            </a:r>
            <a:r>
              <a:rPr lang="en-US" sz="2800" dirty="0" smtClean="0"/>
              <a:t>2015</a:t>
            </a:r>
          </a:p>
          <a:p>
            <a:endParaRPr lang="en-US" sz="2800" dirty="0"/>
          </a:p>
        </p:txBody>
      </p:sp>
      <p:pic>
        <p:nvPicPr>
          <p:cNvPr id="4" name="Picture 3" descr="shutterstock_2832794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01437"/>
            <a:ext cx="7772400" cy="31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926681" cy="45259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If it looks wrong, ASK!!!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If you are unsure, ASK!!!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Not all comments / questions require a code change.</a:t>
            </a:r>
            <a:endParaRPr lang="en-US" dirty="0"/>
          </a:p>
        </p:txBody>
      </p:sp>
      <p:pic>
        <p:nvPicPr>
          <p:cNvPr id="4" name="Picture 3" descr="shutterstock_2684640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13" y="1603197"/>
            <a:ext cx="3622487" cy="39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/>
          <a:p>
            <a:r>
              <a:rPr lang="en-US" dirty="0" smtClean="0"/>
              <a:t>It’s OK not to say anything.</a:t>
            </a:r>
            <a:endParaRPr lang="en-US" dirty="0"/>
          </a:p>
        </p:txBody>
      </p:sp>
      <p:pic>
        <p:nvPicPr>
          <p:cNvPr id="4" name="Picture 3" descr="shutterstock_1444175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84" y="2304464"/>
            <a:ext cx="31130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smtClean="0"/>
              <a:t>Correct is good enough.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Facts are better than opinions.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Be specific.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Cite sources whenever possible.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Discuss “off-line” if needed, but document the resolution.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7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missing?</a:t>
            </a:r>
          </a:p>
          <a:p>
            <a:pPr lvl="1"/>
            <a:r>
              <a:rPr lang="en-US" dirty="0" smtClean="0"/>
              <a:t>Completeness</a:t>
            </a:r>
          </a:p>
          <a:p>
            <a:pPr lvl="1"/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Edge cases</a:t>
            </a:r>
          </a:p>
          <a:p>
            <a:pPr lvl="1"/>
            <a:r>
              <a:rPr lang="en-US" dirty="0" smtClean="0"/>
              <a:t>Test coverage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Side effects?</a:t>
            </a:r>
            <a:endParaRPr lang="en-US" dirty="0"/>
          </a:p>
        </p:txBody>
      </p:sp>
      <p:pic>
        <p:nvPicPr>
          <p:cNvPr id="4" name="Picture 3" descr="shutterstock_15882381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80" y="2385260"/>
            <a:ext cx="4427220" cy="25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Nothing goes to prod until it’s been reviewed.</a:t>
            </a:r>
          </a:p>
          <a:p>
            <a:r>
              <a:rPr lang="en-US" dirty="0"/>
              <a:t>Nothing goes to </a:t>
            </a:r>
            <a:r>
              <a:rPr lang="en-US" dirty="0" smtClean="0"/>
              <a:t>prod </a:t>
            </a:r>
            <a:r>
              <a:rPr lang="en-US" dirty="0"/>
              <a:t>until it’s been </a:t>
            </a:r>
            <a:r>
              <a:rPr lang="en-US" dirty="0" smtClean="0"/>
              <a:t>tested.</a:t>
            </a:r>
            <a:endParaRPr lang="en-US" dirty="0"/>
          </a:p>
        </p:txBody>
      </p:sp>
      <p:pic>
        <p:nvPicPr>
          <p:cNvPr id="4" name="Picture 3" descr="shutterstock_1028074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87" y="3078164"/>
            <a:ext cx="458114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03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it’s out of scope, create a ticket.</a:t>
            </a:r>
            <a:endParaRPr lang="en-US" dirty="0"/>
          </a:p>
        </p:txBody>
      </p:sp>
      <p:pic>
        <p:nvPicPr>
          <p:cNvPr id="4" name="Picture 3" descr="shutterstock_2437354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95" y="2439303"/>
            <a:ext cx="5530291" cy="36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7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Nueva Std Italic"/>
                <a:cs typeface="Nueva Std Italic"/>
              </a:rPr>
              <a:t>“Don’t see code reviews as attacks on your person. They are lessons.”</a:t>
            </a:r>
          </a:p>
          <a:p>
            <a:pPr marL="3200400" lvl="1" indent="0">
              <a:spcBef>
                <a:spcPts val="3072"/>
              </a:spcBef>
              <a:buNone/>
            </a:pPr>
            <a:r>
              <a:rPr lang="en-US" dirty="0" smtClean="0"/>
              <a:t>–Stefan </a:t>
            </a:r>
            <a:r>
              <a:rPr lang="en-US" dirty="0" err="1" smtClean="0"/>
              <a:t>Koopmanschap</a:t>
            </a:r>
            <a:endParaRPr lang="en-US" dirty="0" smtClean="0"/>
          </a:p>
          <a:p>
            <a:pPr marL="3474720" lvl="1" indent="0">
              <a:buNone/>
            </a:pPr>
            <a:r>
              <a:rPr lang="en-US" i="1" dirty="0" smtClean="0"/>
              <a:t>Wisdom of the </a:t>
            </a:r>
            <a:r>
              <a:rPr lang="en-US" i="1" dirty="0" err="1" smtClean="0"/>
              <a:t>ElePHPant</a:t>
            </a:r>
            <a:endParaRPr lang="en-US" i="1" dirty="0" smtClean="0"/>
          </a:p>
          <a:p>
            <a:pPr marL="3474720" lvl="1" indent="0">
              <a:buNone/>
            </a:pPr>
            <a:r>
              <a:rPr lang="en-US" dirty="0" smtClean="0">
                <a:hlinkClick r:id="rId3"/>
              </a:rPr>
              <a:t>wisdomoftheelephpant.com</a:t>
            </a:r>
            <a:endParaRPr lang="en-US" dirty="0"/>
          </a:p>
        </p:txBody>
      </p:sp>
      <p:pic>
        <p:nvPicPr>
          <p:cNvPr id="4" name="Picture 3" descr="Sko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4" y="3136069"/>
            <a:ext cx="2540000" cy="252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 Chu-Carroll: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/>
              </a:rPr>
              <a:t>Things Everyone Should Do: Code Review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Jeff Atwood: </a:t>
            </a:r>
            <a:r>
              <a:rPr lang="en-US" dirty="0">
                <a:hlinkClick r:id="rId3"/>
              </a:rPr>
              <a:t>Code Reviews: Just Do It</a:t>
            </a:r>
            <a:endParaRPr lang="en-US" dirty="0"/>
          </a:p>
          <a:p>
            <a:r>
              <a:rPr lang="en-US" dirty="0"/>
              <a:t>Steve McConnell: </a:t>
            </a:r>
            <a:r>
              <a:rPr lang="en-US" i="1" dirty="0"/>
              <a:t>Code Complete: A Practical Handbook of Software </a:t>
            </a:r>
            <a:r>
              <a:rPr lang="en-US" i="1" dirty="0" smtClean="0"/>
              <a:t>Construction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://amzn.com/0735619670</a:t>
            </a:r>
            <a:r>
              <a:rPr lang="en-US" sz="2000" dirty="0"/>
              <a:t>)</a:t>
            </a:r>
          </a:p>
          <a:p>
            <a:r>
              <a:rPr lang="en-US" dirty="0"/>
              <a:t>Karl </a:t>
            </a:r>
            <a:r>
              <a:rPr lang="en-US" dirty="0" err="1"/>
              <a:t>Wiegers</a:t>
            </a:r>
            <a:r>
              <a:rPr lang="en-US" dirty="0"/>
              <a:t>: </a:t>
            </a:r>
            <a:r>
              <a:rPr lang="en-US" i="1" dirty="0"/>
              <a:t>Peer Reviews in Software: A Practical Guide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5"/>
              </a:rPr>
              <a:t>http://amzn.com/0201734850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3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Am I?</a:t>
            </a:r>
            <a:br>
              <a:rPr lang="en-US" dirty="0" smtClean="0"/>
            </a:br>
            <a:r>
              <a:rPr lang="en-US" dirty="0" smtClean="0"/>
              <a:t>Feedback / Contact /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Software Engineer at </a:t>
            </a:r>
            <a:r>
              <a:rPr lang="en-US" dirty="0" smtClean="0">
                <a:hlinkClick r:id="rId3"/>
              </a:rPr>
              <a:t>Shutterstock</a:t>
            </a:r>
            <a:endParaRPr lang="en-US" dirty="0" smtClean="0"/>
          </a:p>
          <a:p>
            <a:r>
              <a:rPr lang="en-US" dirty="0" err="1" smtClean="0"/>
              <a:t>Zend</a:t>
            </a:r>
            <a:r>
              <a:rPr lang="en-US" dirty="0" smtClean="0"/>
              <a:t> Certified Engineer – PHP 5 &amp; </a:t>
            </a:r>
            <a:r>
              <a:rPr lang="en-US" dirty="0" err="1" smtClean="0"/>
              <a:t>Zend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Founder / Organizer of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Lake / Kenosha PHP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5"/>
              </a:rPr>
              <a:t>patrick.schwisow@gmail.com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smtClean="0">
                <a:hlinkClick r:id="rId6"/>
              </a:rPr>
              <a:t>@</a:t>
            </a:r>
            <a:r>
              <a:rPr lang="en-US" dirty="0" smtClean="0">
                <a:hlinkClick r:id="rId6"/>
              </a:rPr>
              <a:t>Pschwisow</a:t>
            </a:r>
            <a:endParaRPr lang="en-US" dirty="0" smtClean="0"/>
          </a:p>
          <a:p>
            <a:r>
              <a:rPr lang="en-US" dirty="0" smtClean="0"/>
              <a:t>Slides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7"/>
              </a:rPr>
              <a:t>https://github.com/PSchwisow/Miscellaneous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7"/>
              </a:rPr>
              <a:t>/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 err="1"/>
              <a:t>Joind.in</a:t>
            </a:r>
            <a:r>
              <a:rPr lang="en-US" dirty="0"/>
              <a:t>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8"/>
              </a:rPr>
              <a:t>https://joind.in/talk/view/16017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62" y="1600201"/>
            <a:ext cx="129523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0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Code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/>
              <a:t>“Code review is systematic examination…of computer source code.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It is intended to find and fix mistakes overlooked in the initial development phase,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improving both the overall quality of software and the developers’ skills.”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800" dirty="0"/>
              <a:t>(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/>
              </a:rPr>
              <a:t>http://en.wikipedia.org/w/index.php?title=Code_review&amp;oldid=530204872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8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does Code Reviews?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Peers (other developers)</a:t>
            </a:r>
          </a:p>
          <a:p>
            <a:pPr>
              <a:spcBef>
                <a:spcPts val="1800"/>
              </a:spcBef>
            </a:pPr>
            <a:r>
              <a:rPr lang="en-US" dirty="0"/>
              <a:t>Managers / Team Leads / Senior Developers</a:t>
            </a:r>
          </a:p>
          <a:p>
            <a:pPr>
              <a:spcBef>
                <a:spcPts val="1800"/>
              </a:spcBef>
            </a:pPr>
            <a:r>
              <a:rPr lang="en-US" dirty="0"/>
              <a:t>Dedicated QA / Testing Personnel</a:t>
            </a:r>
          </a:p>
          <a:p>
            <a:pPr>
              <a:spcBef>
                <a:spcPts val="1800"/>
              </a:spcBef>
            </a:pPr>
            <a:r>
              <a:rPr lang="en-US" dirty="0"/>
              <a:t>All of the </a:t>
            </a:r>
            <a:r>
              <a:rPr lang="en-US" dirty="0" smtClean="0"/>
              <a:t>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4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Reviews in Your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Code review is a required step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Review as soon as possible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Functional testing—together or separate?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Include reviews in all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5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 Tracking</a:t>
            </a:r>
          </a:p>
          <a:p>
            <a:pPr lvl="1"/>
            <a:r>
              <a:rPr lang="en-US" dirty="0" smtClean="0"/>
              <a:t>JIRA</a:t>
            </a:r>
          </a:p>
          <a:p>
            <a:pPr lvl="1"/>
            <a:r>
              <a:rPr lang="en-US" dirty="0" err="1" smtClean="0"/>
              <a:t>Trac</a:t>
            </a:r>
            <a:endParaRPr lang="en-US" dirty="0" smtClean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Issues</a:t>
            </a:r>
          </a:p>
          <a:p>
            <a:r>
              <a:rPr lang="en-US" dirty="0" smtClean="0"/>
              <a:t>Version Control System</a:t>
            </a:r>
          </a:p>
          <a:p>
            <a:pPr lvl="1"/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Mercurial</a:t>
            </a:r>
          </a:p>
          <a:p>
            <a:pPr lvl="1"/>
            <a:r>
              <a:rPr lang="en-US" dirty="0" smtClean="0"/>
              <a:t>Subversion</a:t>
            </a:r>
            <a:endParaRPr lang="en-US" dirty="0"/>
          </a:p>
        </p:txBody>
      </p:sp>
      <p:pic>
        <p:nvPicPr>
          <p:cNvPr id="4" name="Picture 3" descr="shutterstock_275003300.eps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0" y="1417639"/>
            <a:ext cx="3968750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0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err="1" smtClean="0"/>
              <a:t>GitHub</a:t>
            </a:r>
            <a:r>
              <a:rPr lang="en-US" dirty="0" smtClean="0"/>
              <a:t> Pull Requests</a:t>
            </a:r>
          </a:p>
          <a:p>
            <a:pPr>
              <a:spcBef>
                <a:spcPts val="1800"/>
              </a:spcBef>
            </a:pPr>
            <a:r>
              <a:rPr lang="en-US" dirty="0" err="1" smtClean="0"/>
              <a:t>Bitbucket</a:t>
            </a:r>
            <a:r>
              <a:rPr lang="en-US" dirty="0" smtClean="0"/>
              <a:t> Pull Requests</a:t>
            </a:r>
          </a:p>
          <a:p>
            <a:pPr>
              <a:spcBef>
                <a:spcPts val="1800"/>
              </a:spcBef>
            </a:pPr>
            <a:r>
              <a:rPr lang="en-US" dirty="0" err="1" smtClean="0"/>
              <a:t>Atlassian</a:t>
            </a:r>
            <a:r>
              <a:rPr lang="en-US" dirty="0" smtClean="0"/>
              <a:t> Stash</a:t>
            </a:r>
          </a:p>
          <a:p>
            <a:pPr>
              <a:spcBef>
                <a:spcPts val="1800"/>
              </a:spcBef>
            </a:pPr>
            <a:r>
              <a:rPr lang="en-US" dirty="0" err="1" smtClean="0"/>
              <a:t>Atlassian</a:t>
            </a:r>
            <a:r>
              <a:rPr lang="en-US" dirty="0" smtClean="0"/>
              <a:t> Crucible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Review Board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Anything that gives you a diff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5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Ready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smtClean="0"/>
              <a:t>Agree on process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Agree on standards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Automate where possible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Plan for disagreements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Everything is subject to future re-evaluation</a:t>
            </a:r>
            <a:endParaRPr lang="en-US" dirty="0"/>
          </a:p>
        </p:txBody>
      </p:sp>
      <p:pic>
        <p:nvPicPr>
          <p:cNvPr id="4" name="Picture 3" descr="shutterstock_196494251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57" y="1600206"/>
            <a:ext cx="3497942" cy="23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b="1" i="1" dirty="0" smtClean="0"/>
              <a:t>ALL</a:t>
            </a:r>
            <a:r>
              <a:rPr lang="en-US" dirty="0" smtClean="0"/>
              <a:t> the changes.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10-13 at 6.59.06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00" y="2951164"/>
            <a:ext cx="6007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Code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all the agreed upon criteria</a:t>
            </a:r>
          </a:p>
          <a:p>
            <a:pPr lvl="1"/>
            <a:r>
              <a:rPr lang="en-US" dirty="0" smtClean="0"/>
              <a:t>Functionality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Code style</a:t>
            </a:r>
          </a:p>
          <a:p>
            <a:pPr lvl="1"/>
            <a:r>
              <a:rPr lang="en-US" dirty="0" smtClean="0"/>
              <a:t>Readability</a:t>
            </a:r>
          </a:p>
        </p:txBody>
      </p:sp>
    </p:spTree>
    <p:extLst>
      <p:ext uri="{BB962C8B-B14F-4D97-AF65-F5344CB8AC3E}">
        <p14:creationId xmlns:p14="http://schemas.microsoft.com/office/powerpoint/2010/main" val="31399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25870</TotalTime>
  <Words>649</Words>
  <Application>Microsoft Macintosh PowerPoint</Application>
  <PresentationFormat>On-screen Show (4:3)</PresentationFormat>
  <Paragraphs>119</Paragraphs>
  <Slides>18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Conquering Uncomfortable Code Reviews</vt:lpstr>
      <vt:lpstr>What is a Code Review?</vt:lpstr>
      <vt:lpstr>Who does Code Reviews?</vt:lpstr>
      <vt:lpstr>Code Reviews in Your Workflow</vt:lpstr>
      <vt:lpstr>Code Review Prerequisites</vt:lpstr>
      <vt:lpstr>Code Review Tools</vt:lpstr>
      <vt:lpstr>Getting Ready</vt:lpstr>
      <vt:lpstr>Rules of Code Reviews</vt:lpstr>
      <vt:lpstr>Rules of Code Reviews</vt:lpstr>
      <vt:lpstr>Rules of Code Reviews</vt:lpstr>
      <vt:lpstr>Rules of Code Reviews</vt:lpstr>
      <vt:lpstr>Rules of Code Reviews</vt:lpstr>
      <vt:lpstr>Rules of Code Reviews</vt:lpstr>
      <vt:lpstr>Rules of Code Reviews</vt:lpstr>
      <vt:lpstr>Rules of Code Reviews</vt:lpstr>
      <vt:lpstr>Rules of Code Reviews</vt:lpstr>
      <vt:lpstr>Recommended Reading</vt:lpstr>
      <vt:lpstr>Who Am I? Feedback / Contact / Slides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Achieving High-Quality Code Standards</dc:title>
  <dc:creator>ssadmin</dc:creator>
  <cp:lastModifiedBy>ssadmin</cp:lastModifiedBy>
  <cp:revision>77</cp:revision>
  <cp:lastPrinted>2015-04-22T22:50:43Z</cp:lastPrinted>
  <dcterms:created xsi:type="dcterms:W3CDTF">2015-04-20T00:13:46Z</dcterms:created>
  <dcterms:modified xsi:type="dcterms:W3CDTF">2015-11-13T00:06:50Z</dcterms:modified>
</cp:coreProperties>
</file>